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1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1A045-27E4-4C24-805E-6097D8AA2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3E0933-07C4-4D87-8A2D-2D528968E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2D6D80-6F38-4B37-9C32-3D520325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A050CF-CA11-4D62-A17C-9E989AA8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6F17F8-9DC6-4058-BE52-890654E6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00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E1B15-FFFA-468C-8812-1F5FAFB5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028523-03DB-4680-A996-C01FFD0BD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5F35A7-357B-4329-B825-6A808EBA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8B85A7-F386-4A62-9050-A66CDA68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A4E1B8-2686-44D2-B30D-8279B9ED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36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F35C4E5-B70D-4FF1-A671-D3C116C25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8A1E48-6B50-4D70-AA1A-3B4F514C0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FCD017-2569-41F2-AA43-FEDBC33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FEDA9-3589-40BC-A689-E65FF0BD9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89A5D5-3E5F-42F2-B7F0-D48A6A2C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58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8A588-0F7D-4BE6-8C63-728BEA0B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C884C7-59AF-4AF2-B1D1-E35619AC0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42DF97-999E-4C7D-A6A4-BC785311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CCCD8D-E9F5-48B5-B613-DD6A9C22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209434-2335-4EE6-B0C7-0B949675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96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27291-7D93-4CE5-B32A-B8EFD51C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6F5868-1110-4192-9C58-198B7EB1B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822020-3043-4CF0-91F0-436FDF8F6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58A295-00B3-420E-B04B-AD4EA25D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68C603-4E73-4907-AE47-36D11189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78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512A4-CE9F-409C-982D-1E34633E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1E9096-8295-4F63-9B20-335624F94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2A6704-0C3D-469C-874F-7CCD91CD8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D8107E-8256-4050-AE0A-284B829F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5D7FBA-594C-41F5-B48B-DD22A27F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3F6B85-F27D-44D2-9595-B3B257DF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67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C3431-F473-4000-B6DC-2921DF01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08CBBD-0F26-4082-A96B-479DC2ECE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1CD662-0EA7-4C6F-A795-2C5A31809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41EB01-8218-4AB8-A56A-CA59C8D8B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29DE6C2-0273-4DF3-8FE5-33B99B409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DA551D-A149-47BF-AEED-51958EF2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EB3D80-A431-4968-8DCC-BBDC380D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AC6E75-39DA-4BC4-87E5-9F2927F9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4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0C3A4-3C47-4DCF-9ADB-AFAB7D17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728DDC-83AF-40BE-870F-D2B1F469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EF3609-C124-4A0A-B524-644B66A3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A3A153-32B6-49B2-9441-A0202C4D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18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B92138-DA13-4F6E-8FA0-12883FBF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52F0F33-751C-4B04-A64D-90B46128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E72009-47EB-41DE-9570-18D9A494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95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8FF96-2F64-4F15-A8C6-AC1DDAC7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DDC48-D47B-45FB-A66E-303DC4EB9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9B1801-AB22-475C-91AD-0ABFCA7B0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2C0298-42CF-4CC4-973D-19BB0EB0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AA96CF-0183-45D7-BB75-DEAA93F5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596621-4A87-4DE9-B787-86821EE7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72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FF424-1944-445E-B0A8-7792A0E4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71661AA-C6EC-4112-854C-D4B554530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68E4D-19EA-4C59-977A-37F260AD3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FD7EA4-A455-4685-AC3F-91ED3BC8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398258-3319-43B1-9C04-D193CDC9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9E39D7-288A-4F77-9309-5BB086B0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05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8D4AB-0F27-483E-8315-33638334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642BE4-4C61-4EF1-B9E5-3AA7EB3AB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02F18B-A785-4EFB-9DD1-55EBD4E4F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46721-E0FC-49DE-8A67-1DC92391FE14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A82D65-1680-4CFD-AC1D-F87E6723C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30A04E-D369-4D21-8FF6-AD2888910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FA37C-1988-45AA-8A53-0DB03D7253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93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770100-8715-4FEF-AF89-5BF93F44B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0CC38-7644-4D93-AC91-F5B947FF8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Курсова робота </a:t>
            </a:r>
            <a:endParaRPr lang="en-US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3FDBEA-3B1E-435B-90DF-FC14583E4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На тему «Розробка програми “Каталог меблевого магазину з використанням AR”»</a:t>
            </a:r>
          </a:p>
          <a:p>
            <a:endParaRPr lang="en-US" sz="17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6C4B70-A0B1-4BA4-823A-A11307332AB4}"/>
              </a:ext>
            </a:extLst>
          </p:cNvPr>
          <p:cNvSpPr txBox="1"/>
          <p:nvPr/>
        </p:nvSpPr>
        <p:spPr>
          <a:xfrm>
            <a:off x="94317" y="6313461"/>
            <a:ext cx="364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uk-UA" dirty="0">
                <a:solidFill>
                  <a:schemeClr val="bg1"/>
                </a:solidFill>
              </a:rPr>
              <a:t>Виконали: </a:t>
            </a:r>
            <a:r>
              <a:rPr lang="ru-RU" dirty="0">
                <a:solidFill>
                  <a:schemeClr val="bg1"/>
                </a:solidFill>
              </a:rPr>
              <a:t>Рубан В.С., Глущенко </a:t>
            </a:r>
            <a:r>
              <a:rPr lang="en-US" dirty="0">
                <a:solidFill>
                  <a:schemeClr val="bg1"/>
                </a:solidFill>
              </a:rPr>
              <a:t>I.</a:t>
            </a:r>
            <a:r>
              <a:rPr lang="uk-UA" dirty="0">
                <a:solidFill>
                  <a:schemeClr val="bg1"/>
                </a:solidFill>
              </a:rPr>
              <a:t>С.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5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7775C-15A2-4B3B-8BF9-2A830C81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397" y="495028"/>
            <a:ext cx="2571206" cy="784405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uk-UA" sz="4000" dirty="0">
                <a:solidFill>
                  <a:srgbClr val="FF725E"/>
                </a:solidFill>
                <a:cs typeface="Segoe UI Semilight" panose="020B0402040204020203" pitchFamily="34" charset="0"/>
              </a:rPr>
              <a:t>Висновки</a:t>
            </a:r>
            <a:endParaRPr lang="ru-RU" sz="4000" dirty="0">
              <a:solidFill>
                <a:srgbClr val="FF725E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FEDE2C-88AA-4F32-9E9C-BDC001A35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0" y="1825625"/>
            <a:ext cx="592455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В </a:t>
            </a:r>
            <a:r>
              <a:rPr lang="ru-RU" dirty="0" err="1">
                <a:solidFill>
                  <a:schemeClr val="bg1"/>
                </a:solidFill>
              </a:rPr>
              <a:t>процесі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реалізації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завдання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курсової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роботи</a:t>
            </a:r>
            <a:r>
              <a:rPr lang="ru-RU" dirty="0">
                <a:solidFill>
                  <a:schemeClr val="bg1"/>
                </a:solidFill>
              </a:rPr>
              <a:t> ми не </a:t>
            </a:r>
            <a:r>
              <a:rPr lang="ru-RU" dirty="0" err="1">
                <a:solidFill>
                  <a:schemeClr val="bg1"/>
                </a:solidFill>
              </a:rPr>
              <a:t>лише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закріпили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отримані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знання</a:t>
            </a:r>
            <a:r>
              <a:rPr lang="ru-RU" dirty="0">
                <a:solidFill>
                  <a:schemeClr val="bg1"/>
                </a:solidFill>
              </a:rPr>
              <a:t>, а й </a:t>
            </a:r>
            <a:r>
              <a:rPr lang="ru-RU" dirty="0" err="1">
                <a:solidFill>
                  <a:schemeClr val="bg1"/>
                </a:solidFill>
              </a:rPr>
              <a:t>спробували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вивчили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щось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нове</a:t>
            </a:r>
            <a:r>
              <a:rPr lang="ru-RU" dirty="0">
                <a:solidFill>
                  <a:schemeClr val="bg1"/>
                </a:solidFill>
              </a:rPr>
              <a:t>,  </a:t>
            </a:r>
            <a:r>
              <a:rPr lang="ru-RU" dirty="0" err="1">
                <a:solidFill>
                  <a:schemeClr val="bg1"/>
                </a:solidFill>
              </a:rPr>
              <a:t>саме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вступ</a:t>
            </a:r>
            <a:r>
              <a:rPr lang="ru-RU" dirty="0">
                <a:solidFill>
                  <a:schemeClr val="bg1"/>
                </a:solidFill>
              </a:rPr>
              <a:t> до </a:t>
            </a:r>
            <a:r>
              <a:rPr lang="ru-RU" dirty="0" err="1">
                <a:solidFill>
                  <a:schemeClr val="bg1"/>
                </a:solidFill>
              </a:rPr>
              <a:t>мобільної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розробки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мовою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прогамування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JAVA.</a:t>
            </a:r>
            <a:r>
              <a:rPr lang="uk-UA" dirty="0">
                <a:solidFill>
                  <a:schemeClr val="bg1"/>
                </a:solidFill>
              </a:rPr>
              <a:t> Також,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uk-UA" dirty="0">
                <a:solidFill>
                  <a:schemeClr val="bg1"/>
                </a:solidFill>
              </a:rPr>
              <a:t>ближче ознайомилися з доповненою реальністю. Та відкрили для себе нові можливості.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Picture 2" descr="Coding GIFs - Get the best GIF on GIPHY">
            <a:extLst>
              <a:ext uri="{FF2B5EF4-FFF2-40B4-BE49-F238E27FC236}">
                <a16:creationId xmlns:a16="http://schemas.microsoft.com/office/drawing/2014/main" id="{C4E776C4-5D4E-41FA-8955-78D736D035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4000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90582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C0A8E-AC54-4428-8F62-0411A02A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39" y="428073"/>
            <a:ext cx="6096000" cy="866775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rgbClr val="FF725E"/>
                </a:solidFill>
              </a:rPr>
              <a:t>Чому саме каталог меблів?</a:t>
            </a:r>
            <a:endParaRPr lang="ru-RU" dirty="0">
              <a:solidFill>
                <a:srgbClr val="FF725E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DB7E11-7BDD-46F4-939D-60CEF254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380" y="1825625"/>
            <a:ext cx="6560419" cy="4170914"/>
          </a:xfrm>
        </p:spPr>
        <p:txBody>
          <a:bodyPr/>
          <a:lstStyle/>
          <a:p>
            <a:pPr marL="0" indent="0">
              <a:buNone/>
            </a:pPr>
            <a:r>
              <a:rPr lang="ru-RU" dirty="0" err="1">
                <a:solidFill>
                  <a:schemeClr val="bg1"/>
                </a:solidFill>
              </a:rPr>
              <a:t>Іноді</a:t>
            </a:r>
            <a:r>
              <a:rPr lang="ru-RU" dirty="0">
                <a:solidFill>
                  <a:schemeClr val="bg1"/>
                </a:solidFill>
              </a:rPr>
              <a:t> у </a:t>
            </a:r>
            <a:r>
              <a:rPr lang="ru-RU" dirty="0" err="1">
                <a:solidFill>
                  <a:schemeClr val="bg1"/>
                </a:solidFill>
              </a:rPr>
              <a:t>нашому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житті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з'являється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бажання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зробити</a:t>
            </a:r>
            <a:r>
              <a:rPr lang="ru-RU" dirty="0">
                <a:solidFill>
                  <a:schemeClr val="bg1"/>
                </a:solidFill>
              </a:rPr>
              <a:t> ремонт </a:t>
            </a:r>
            <a:r>
              <a:rPr lang="ru-RU" dirty="0" err="1">
                <a:solidFill>
                  <a:schemeClr val="bg1"/>
                </a:solidFill>
              </a:rPr>
              <a:t>чи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оновити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меблі</a:t>
            </a:r>
            <a:r>
              <a:rPr lang="ru-RU" dirty="0">
                <a:solidFill>
                  <a:schemeClr val="bg1"/>
                </a:solidFill>
              </a:rPr>
              <a:t>. І в таких </a:t>
            </a:r>
            <a:r>
              <a:rPr lang="ru-RU" dirty="0" err="1">
                <a:solidFill>
                  <a:schemeClr val="bg1"/>
                </a:solidFill>
              </a:rPr>
              <a:t>ситуаціях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зазвичай</a:t>
            </a:r>
            <a:r>
              <a:rPr lang="ru-RU" dirty="0">
                <a:solidFill>
                  <a:schemeClr val="bg1"/>
                </a:solidFill>
              </a:rPr>
              <a:t> ми </a:t>
            </a:r>
            <a:r>
              <a:rPr lang="ru-RU" dirty="0" err="1">
                <a:solidFill>
                  <a:schemeClr val="bg1"/>
                </a:solidFill>
              </a:rPr>
              <a:t>розраховуємо</a:t>
            </a:r>
            <a:r>
              <a:rPr lang="ru-RU" dirty="0">
                <a:solidFill>
                  <a:schemeClr val="bg1"/>
                </a:solidFill>
              </a:rPr>
              <a:t> на удачу і свою </a:t>
            </a:r>
            <a:r>
              <a:rPr lang="ru-RU" dirty="0" err="1">
                <a:solidFill>
                  <a:schemeClr val="bg1"/>
                </a:solidFill>
              </a:rPr>
              <a:t>фантазію</a:t>
            </a:r>
            <a:r>
              <a:rPr lang="ru-RU" dirty="0">
                <a:solidFill>
                  <a:schemeClr val="bg1"/>
                </a:solidFill>
              </a:rPr>
              <a:t>. Дана </a:t>
            </a:r>
            <a:r>
              <a:rPr lang="ru-RU" dirty="0" err="1">
                <a:solidFill>
                  <a:schemeClr val="bg1"/>
                </a:solidFill>
              </a:rPr>
              <a:t>програма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допоможе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переглянути</a:t>
            </a:r>
            <a:r>
              <a:rPr lang="ru-RU" dirty="0">
                <a:solidFill>
                  <a:schemeClr val="bg1"/>
                </a:solidFill>
              </a:rPr>
              <a:t>, як </a:t>
            </a:r>
            <a:r>
              <a:rPr lang="ru-RU" dirty="0" err="1">
                <a:solidFill>
                  <a:schemeClr val="bg1"/>
                </a:solidFill>
              </a:rPr>
              <a:t>виглядатиме</a:t>
            </a:r>
            <a:r>
              <a:rPr lang="ru-RU" dirty="0">
                <a:solidFill>
                  <a:schemeClr val="bg1"/>
                </a:solidFill>
              </a:rPr>
              <a:t> ваша </a:t>
            </a:r>
            <a:r>
              <a:rPr lang="ru-RU" dirty="0" err="1">
                <a:solidFill>
                  <a:schemeClr val="bg1"/>
                </a:solidFill>
              </a:rPr>
              <a:t>майбутня</a:t>
            </a:r>
            <a:r>
              <a:rPr lang="ru-RU" dirty="0">
                <a:solidFill>
                  <a:schemeClr val="bg1"/>
                </a:solidFill>
              </a:rPr>
              <a:t> покупка</a:t>
            </a:r>
            <a:r>
              <a:rPr lang="uk-UA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D63D27A-58E7-45E9-9E25-2CCC23B2DAFA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3539" y="7294563"/>
            <a:ext cx="3496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448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80255 L 1.04167E-6 2.59259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EAAD6-0A6B-49FC-ADC4-5C61BEBD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49" y="404314"/>
            <a:ext cx="6006737" cy="745218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uk-UA" sz="4000" dirty="0">
                <a:solidFill>
                  <a:srgbClr val="FF725E"/>
                </a:solidFill>
                <a:cs typeface="Segoe UI Semilight" panose="020B0402040204020203" pitchFamily="34" charset="0"/>
              </a:rPr>
              <a:t>Аналіз предметної області</a:t>
            </a:r>
            <a:endParaRPr lang="ru-RU" sz="4000" dirty="0">
              <a:solidFill>
                <a:srgbClr val="FF725E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FC42A4-E32E-4251-B63C-C7BD77BBD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00" y="1762124"/>
            <a:ext cx="7035800" cy="42576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sz="2600" dirty="0" err="1">
                <a:solidFill>
                  <a:schemeClr val="bg1"/>
                </a:solidFill>
              </a:rPr>
              <a:t>Розробити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основні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функції</a:t>
            </a:r>
            <a:r>
              <a:rPr lang="ru-RU" sz="2600" dirty="0">
                <a:solidFill>
                  <a:schemeClr val="bg1"/>
                </a:solidFill>
              </a:rPr>
              <a:t> онлайн каталогу та </a:t>
            </a:r>
            <a:r>
              <a:rPr lang="ru-RU" sz="2600" dirty="0" err="1">
                <a:solidFill>
                  <a:schemeClr val="bg1"/>
                </a:solidFill>
              </a:rPr>
              <a:t>авторизації</a:t>
            </a:r>
            <a:r>
              <a:rPr lang="ru-RU" sz="2600" dirty="0">
                <a:solidFill>
                  <a:schemeClr val="bg1"/>
                </a:solidFill>
              </a:rPr>
              <a:t>, </a:t>
            </a:r>
            <a:r>
              <a:rPr lang="ru-RU" sz="2600" dirty="0" err="1">
                <a:solidFill>
                  <a:schemeClr val="bg1"/>
                </a:solidFill>
              </a:rPr>
              <a:t>використовуючи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мову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програмування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CA" sz="2600" dirty="0">
                <a:solidFill>
                  <a:schemeClr val="bg1"/>
                </a:solidFill>
              </a:rPr>
              <a:t>JAVA, </a:t>
            </a:r>
            <a:r>
              <a:rPr lang="ru-RU" sz="2600" dirty="0" err="1">
                <a:solidFill>
                  <a:schemeClr val="bg1"/>
                </a:solidFill>
              </a:rPr>
              <a:t>використовуючи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об’єктно-орієнтований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підхід</a:t>
            </a:r>
            <a:r>
              <a:rPr lang="ru-RU" sz="2600" dirty="0">
                <a:solidFill>
                  <a:schemeClr val="bg1"/>
                </a:solidFill>
              </a:rPr>
              <a:t>, </a:t>
            </a:r>
            <a:r>
              <a:rPr lang="ru-RU" sz="2600" dirty="0" err="1">
                <a:solidFill>
                  <a:schemeClr val="bg1"/>
                </a:solidFill>
              </a:rPr>
              <a:t>реалізувати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наступні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функції</a:t>
            </a:r>
            <a:r>
              <a:rPr lang="ru-RU" sz="26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CA" sz="2600" dirty="0">
                <a:solidFill>
                  <a:schemeClr val="bg1"/>
                </a:solidFill>
              </a:rPr>
              <a:t>Splash screen;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ru-RU" sz="2600" dirty="0" err="1">
                <a:solidFill>
                  <a:schemeClr val="bg1"/>
                </a:solidFill>
              </a:rPr>
              <a:t>Сторінку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авторизації</a:t>
            </a:r>
            <a:r>
              <a:rPr lang="ru-RU" sz="2600" dirty="0">
                <a:solidFill>
                  <a:schemeClr val="bg1"/>
                </a:solidFill>
              </a:rPr>
              <a:t>;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ru-RU" sz="2600" dirty="0" err="1">
                <a:solidFill>
                  <a:schemeClr val="bg1"/>
                </a:solidFill>
              </a:rPr>
              <a:t>Сторінку</a:t>
            </a:r>
            <a:r>
              <a:rPr lang="ru-RU" sz="2600" dirty="0">
                <a:solidFill>
                  <a:schemeClr val="bg1"/>
                </a:solidFill>
              </a:rPr>
              <a:t> меню;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ru-RU" sz="2600" dirty="0" err="1">
                <a:solidFill>
                  <a:schemeClr val="bg1"/>
                </a:solidFill>
              </a:rPr>
              <a:t>Сторінку</a:t>
            </a:r>
            <a:r>
              <a:rPr lang="ru-RU" sz="2600" dirty="0">
                <a:solidFill>
                  <a:schemeClr val="bg1"/>
                </a:solidFill>
              </a:rPr>
              <a:t> каталогу;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ru-RU" sz="2600" dirty="0" err="1">
                <a:solidFill>
                  <a:schemeClr val="bg1"/>
                </a:solidFill>
              </a:rPr>
              <a:t>Сторінку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профілю</a:t>
            </a:r>
            <a:r>
              <a:rPr lang="ru-RU" sz="2600" dirty="0">
                <a:solidFill>
                  <a:schemeClr val="bg1"/>
                </a:solidFill>
              </a:rPr>
              <a:t>;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ru-RU" sz="2600" dirty="0" err="1">
                <a:solidFill>
                  <a:schemeClr val="bg1"/>
                </a:solidFill>
              </a:rPr>
              <a:t>Анімацію</a:t>
            </a:r>
            <a:r>
              <a:rPr lang="ru-RU" sz="2600" dirty="0">
                <a:solidFill>
                  <a:schemeClr val="bg1"/>
                </a:solidFill>
              </a:rPr>
              <a:t> та переходи;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ru-RU" sz="2600" dirty="0" err="1">
                <a:solidFill>
                  <a:schemeClr val="bg1"/>
                </a:solidFill>
              </a:rPr>
              <a:t>Захист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err="1">
                <a:solidFill>
                  <a:schemeClr val="bg1"/>
                </a:solidFill>
              </a:rPr>
              <a:t>додатку</a:t>
            </a:r>
            <a:r>
              <a:rPr lang="ru-RU" sz="2600" dirty="0">
                <a:solidFill>
                  <a:schemeClr val="bg1"/>
                </a:solidFill>
              </a:rPr>
              <a:t>;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ru-RU" sz="2600" dirty="0" err="1">
                <a:solidFill>
                  <a:schemeClr val="bg1"/>
                </a:solidFill>
              </a:rPr>
              <a:t>Іконка</a:t>
            </a:r>
            <a:r>
              <a:rPr lang="ru-RU" sz="2600" dirty="0">
                <a:solidFill>
                  <a:schemeClr val="bg1"/>
                </a:solidFill>
              </a:rPr>
              <a:t> та дизайн.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2" name="Picture 4" descr="Night Programming GIF by Metin Seven [Video] | Animated gif, Animation,  Tech humor">
            <a:extLst>
              <a:ext uri="{FF2B5EF4-FFF2-40B4-BE49-F238E27FC236}">
                <a16:creationId xmlns:a16="http://schemas.microsoft.com/office/drawing/2014/main" id="{864D76BA-989C-4D5D-8668-11863FC69F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9" y="217646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063537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66A7D-3A93-4327-8A2F-A50C6B14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74" y="360679"/>
            <a:ext cx="5549537" cy="697411"/>
          </a:xfrm>
          <a:prstGeom prst="roundRect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uk-UA" sz="4000" dirty="0">
                <a:solidFill>
                  <a:srgbClr val="FF725E"/>
                </a:solidFill>
                <a:cs typeface="Segoe UI Semilight" panose="020B0402040204020203" pitchFamily="34" charset="0"/>
              </a:rPr>
              <a:t>Огляд існуючих аналогів</a:t>
            </a:r>
            <a:endParaRPr lang="ru-RU" sz="4000" dirty="0">
              <a:solidFill>
                <a:srgbClr val="FF725E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BF5ED-61CC-491B-8A80-8405643B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71" y="3900986"/>
            <a:ext cx="1624970" cy="546916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725E"/>
                </a:solidFill>
              </a:rPr>
              <a:t>Ikea Place</a:t>
            </a:r>
            <a:endParaRPr lang="ru-RU" dirty="0">
              <a:solidFill>
                <a:srgbClr val="FF725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4AE840-D368-45D0-ADBC-8713C370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970" y="2488246"/>
            <a:ext cx="3334215" cy="95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AE683-86E0-4BAB-9B99-132B112FBF5E}"/>
              </a:ext>
            </a:extLst>
          </p:cNvPr>
          <p:cNvSpPr txBox="1"/>
          <p:nvPr/>
        </p:nvSpPr>
        <p:spPr>
          <a:xfrm>
            <a:off x="9251382" y="3900986"/>
            <a:ext cx="1467394" cy="544830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600" dirty="0" err="1">
                <a:solidFill>
                  <a:srgbClr val="FF725E"/>
                </a:solidFill>
              </a:rPr>
              <a:t>Стоплит</a:t>
            </a:r>
            <a:endParaRPr lang="ru-RU" sz="2600" dirty="0">
              <a:solidFill>
                <a:srgbClr val="FF725E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91399F-C7AD-4039-8588-1E64C3D9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31" y="2583507"/>
            <a:ext cx="2191451" cy="9039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A41A86-12CC-4EC1-96E9-C32F8915C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093" y="2583507"/>
            <a:ext cx="3331813" cy="857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FC79EC-1F1E-4246-B95B-77F715AD0BC3}"/>
              </a:ext>
            </a:extLst>
          </p:cNvPr>
          <p:cNvSpPr txBox="1"/>
          <p:nvPr/>
        </p:nvSpPr>
        <p:spPr>
          <a:xfrm>
            <a:off x="5062401" y="3900986"/>
            <a:ext cx="2067198" cy="544830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600" dirty="0">
                <a:solidFill>
                  <a:srgbClr val="FF725E"/>
                </a:solidFill>
              </a:rPr>
              <a:t>Spider Group </a:t>
            </a:r>
            <a:endParaRPr lang="ru-RU" sz="2600" dirty="0">
              <a:solidFill>
                <a:srgbClr val="FF72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30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399C16-4928-4C05-9047-2A699405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321491"/>
            <a:ext cx="7926977" cy="719091"/>
          </a:xfrm>
          <a:prstGeom prst="roundRect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uk-UA" sz="4000" dirty="0">
                <a:solidFill>
                  <a:srgbClr val="FF725E"/>
                </a:solidFill>
                <a:cs typeface="Segoe UI Semilight" panose="020B0402040204020203" pitchFamily="34" charset="0"/>
              </a:rPr>
              <a:t>Сучасні програмні засоби розробки </a:t>
            </a:r>
            <a:endParaRPr lang="ru-RU" sz="4000" dirty="0">
              <a:solidFill>
                <a:srgbClr val="FF725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E74CD6-50F4-49E6-954A-FB8AFFDDE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3583" y="6858000"/>
            <a:ext cx="2784196" cy="25853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25C51C-C7CB-42A1-9356-A1D97E9F9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4315" y="6858001"/>
            <a:ext cx="2606733" cy="25853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1E83F1-9E84-42DB-872A-ECAD6372A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0840" y="6858001"/>
            <a:ext cx="2732355" cy="2585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788DA1-97E4-48BC-B621-0B2FB5B11B63}"/>
              </a:ext>
            </a:extLst>
          </p:cNvPr>
          <p:cNvSpPr txBox="1"/>
          <p:nvPr/>
        </p:nvSpPr>
        <p:spPr>
          <a:xfrm>
            <a:off x="8898611" y="9539210"/>
            <a:ext cx="1398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725E"/>
                </a:solidFill>
              </a:rPr>
              <a:t>Visual Studio</a:t>
            </a:r>
            <a:endParaRPr lang="ru-RU" dirty="0">
              <a:solidFill>
                <a:srgbClr val="FF725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30CB5-CD95-49E3-9B43-2AE4016A62B7}"/>
              </a:ext>
            </a:extLst>
          </p:cNvPr>
          <p:cNvSpPr txBox="1"/>
          <p:nvPr/>
        </p:nvSpPr>
        <p:spPr>
          <a:xfrm>
            <a:off x="5227947" y="9539210"/>
            <a:ext cx="15883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725E"/>
                </a:solidFill>
              </a:rPr>
              <a:t>Android Studio</a:t>
            </a:r>
            <a:endParaRPr lang="ru-RU" dirty="0">
              <a:solidFill>
                <a:srgbClr val="FF725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1F6C2-0796-462D-9299-C56899145B8D}"/>
              </a:ext>
            </a:extLst>
          </p:cNvPr>
          <p:cNvSpPr txBox="1"/>
          <p:nvPr/>
        </p:nvSpPr>
        <p:spPr>
          <a:xfrm>
            <a:off x="1786611" y="9539210"/>
            <a:ext cx="1223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725E"/>
                </a:solidFill>
              </a:rPr>
              <a:t>Intellij</a:t>
            </a:r>
            <a:r>
              <a:rPr lang="en-US" dirty="0">
                <a:solidFill>
                  <a:srgbClr val="FF725E"/>
                </a:solidFill>
              </a:rPr>
              <a:t> Idea</a:t>
            </a:r>
            <a:endParaRPr lang="ru-RU" dirty="0">
              <a:solidFill>
                <a:srgbClr val="FF72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802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3.75E-6 -0.634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4.16667E-7 -0.6328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6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0056 -0.75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-37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-0.6307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55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0.00371 L -0.00508 -0.749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6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-0.6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83EF8-B698-43E8-8B63-71AB44DD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5125"/>
            <a:ext cx="6738257" cy="1150165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uk-UA" sz="4400" dirty="0">
                <a:solidFill>
                  <a:srgbClr val="FF725E"/>
                </a:solidFill>
                <a:cs typeface="Segoe UI Semilight" panose="020B0402040204020203" pitchFamily="34" charset="0"/>
              </a:rPr>
              <a:t>Обґрунтування вибору </a:t>
            </a:r>
            <a:br>
              <a:rPr lang="uk-UA" sz="4400" dirty="0">
                <a:solidFill>
                  <a:srgbClr val="FF725E"/>
                </a:solidFill>
                <a:cs typeface="Segoe UI Semilight" panose="020B0402040204020203" pitchFamily="34" charset="0"/>
              </a:rPr>
            </a:br>
            <a:r>
              <a:rPr lang="uk-UA" sz="4400" dirty="0">
                <a:solidFill>
                  <a:srgbClr val="FF725E"/>
                </a:solidFill>
                <a:cs typeface="Segoe UI Semilight" panose="020B0402040204020203" pitchFamily="34" charset="0"/>
              </a:rPr>
              <a:t>програмних засобів розробки</a:t>
            </a:r>
            <a:endParaRPr lang="ru-RU" dirty="0">
              <a:solidFill>
                <a:srgbClr val="FF725E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5B0617-9201-49C3-BFBE-8986D9D9D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72" y="2813981"/>
            <a:ext cx="7159171" cy="1294946"/>
          </a:xfrm>
        </p:spPr>
        <p:txBody>
          <a:bodyPr>
            <a:normAutofit fontScale="77500" lnSpcReduction="20000"/>
          </a:bodyPr>
          <a:lstStyle/>
          <a:p>
            <a:pPr indent="540385" algn="just">
              <a:lnSpc>
                <a:spcPct val="150000"/>
              </a:lnSpc>
              <a:spcAft>
                <a:spcPts val="800"/>
              </a:spcAft>
            </a:pP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IntelliJ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IDEA це єдине середовище, де до сих пір в магазині плагінів, можна встановити плагін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Sceneform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В інших середовищах розробки, плагін було видалено, після того, як команда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перестала їм займатися, та перенесла до архівних проектів. Був використаний для об’єднання першої та другої частини додатку.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DEE013-7FFA-4155-B1A4-957A363A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291" y="2365834"/>
            <a:ext cx="2784196" cy="2585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F5F25-C41E-419F-9E18-C5D79AC8A5BE}"/>
              </a:ext>
            </a:extLst>
          </p:cNvPr>
          <p:cNvSpPr txBox="1"/>
          <p:nvPr/>
        </p:nvSpPr>
        <p:spPr>
          <a:xfrm>
            <a:off x="-4859336" y="-2964891"/>
            <a:ext cx="93344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4.2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Canary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Є більш сучасною версією в яку вбудовано плагіни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на відміну від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IntelliJ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IDEA. Має вбудований емулятор, що дозволяє перевірити коректну роботу застосунку на пристроях з різними екранами, з різними співвідношеннями сторін. У програмі реалізовано всі сучасні засоби для пакування коду, його маркування. Затребувана багатьма авторами функція 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-n-</a:t>
            </a:r>
            <a:r>
              <a:rPr lang="uk-UA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lang="uk-UA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що полегшує перенесення компонентів у середу розробки безпосередньо.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163F8-61F7-4B4F-A26F-7FEB8E67AFAB}"/>
              </a:ext>
            </a:extLst>
          </p:cNvPr>
          <p:cNvSpPr txBox="1"/>
          <p:nvPr/>
        </p:nvSpPr>
        <p:spPr>
          <a:xfrm>
            <a:off x="16019703" y="2813981"/>
            <a:ext cx="7449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4.2 </a:t>
            </a:r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Canary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Є більш сучасною версією в яку вбудовано плагіни </a:t>
            </a:r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на відміну від </a:t>
            </a:r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IntelliJ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IDEA. Має вбудований емулятор, що дозволяє перевірити коректну роботу застосунку на пристроях з різними екранами, з різними співвідношеннями сторін. У програмі реалізовано всі сучасні засоби для пакування коду, його маркування. Затребувана багатьма авторами функція </a:t>
            </a:r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-n-</a:t>
            </a:r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що полегшує перенесення компонентів у середу розробки безпосередньо.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E551674-AEAF-4D0A-BE42-6C38EB511BBA}"/>
              </a:ext>
            </a:extLst>
          </p:cNvPr>
          <p:cNvSpPr/>
          <p:nvPr/>
        </p:nvSpPr>
        <p:spPr>
          <a:xfrm>
            <a:off x="5830436" y="5990771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A561B38-F867-455A-8F8C-129CBA10AD7B}"/>
              </a:ext>
            </a:extLst>
          </p:cNvPr>
          <p:cNvSpPr/>
          <p:nvPr/>
        </p:nvSpPr>
        <p:spPr>
          <a:xfrm>
            <a:off x="6284685" y="5990771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2217302-AFE7-4172-BF47-24079F55AE7B}"/>
              </a:ext>
            </a:extLst>
          </p:cNvPr>
          <p:cNvSpPr/>
          <p:nvPr/>
        </p:nvSpPr>
        <p:spPr>
          <a:xfrm>
            <a:off x="6132285" y="7610021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2A0C6F6-DFEE-43FF-B316-43F1BD4B5F57}"/>
              </a:ext>
            </a:extLst>
          </p:cNvPr>
          <p:cNvSpPr/>
          <p:nvPr/>
        </p:nvSpPr>
        <p:spPr>
          <a:xfrm>
            <a:off x="5876928" y="6037263"/>
            <a:ext cx="211816" cy="211816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F4C796-4B11-4D6F-8058-F181E5536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7068" y="2043897"/>
            <a:ext cx="2925254" cy="27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195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89869 -0.0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35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74987 -0.0057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87" y="-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03751 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3056 L -0.98021 -0.0194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62" y="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-0.06528 L -1.02383 -0.0615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7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0565F-2D40-410A-B617-A7F7AC2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24" y="404314"/>
            <a:ext cx="7117080" cy="862784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uk-UA" sz="4000" dirty="0">
                <a:solidFill>
                  <a:srgbClr val="FF725E"/>
                </a:solidFill>
                <a:cs typeface="Segoe UI Semilight" panose="020B0402040204020203" pitchFamily="34" charset="0"/>
              </a:rPr>
              <a:t>Реалізація прикладного застосунку</a:t>
            </a:r>
            <a:endParaRPr lang="ru-RU" sz="4000" dirty="0">
              <a:solidFill>
                <a:srgbClr val="FF725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284DD-4AB7-4DCE-B4FD-D6B2CA4FAABD}"/>
              </a:ext>
            </a:extLst>
          </p:cNvPr>
          <p:cNvSpPr txBox="1"/>
          <p:nvPr/>
        </p:nvSpPr>
        <p:spPr>
          <a:xfrm>
            <a:off x="302624" y="2358780"/>
            <a:ext cx="659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chemeClr val="bg1"/>
                </a:solidFill>
              </a:rPr>
              <a:t>На відео ви можете спостерігати можливості застосунку на даному етапі розробки програми.</a:t>
            </a:r>
            <a:endParaRPr lang="en-US" sz="2400" dirty="0">
              <a:solidFill>
                <a:schemeClr val="bg1"/>
              </a:solidFill>
            </a:endParaRPr>
          </a:p>
          <a:p>
            <a:endParaRPr lang="uk-UA" sz="2400" dirty="0">
              <a:solidFill>
                <a:schemeClr val="bg1"/>
              </a:solidFill>
            </a:endParaRPr>
          </a:p>
          <a:p>
            <a:r>
              <a:rPr lang="uk-UA" sz="2400" dirty="0">
                <a:solidFill>
                  <a:schemeClr val="bg1"/>
                </a:solidFill>
              </a:rPr>
              <a:t>*Відео було записано з емулятору, вбудованому у </a:t>
            </a:r>
            <a:r>
              <a:rPr lang="en-US" sz="2400" dirty="0">
                <a:solidFill>
                  <a:schemeClr val="bg1"/>
                </a:solidFill>
              </a:rPr>
              <a:t>Android Studio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4" name="video">
            <a:hlinkClick r:id="" action="ppaction://media"/>
            <a:extLst>
              <a:ext uri="{FF2B5EF4-FFF2-40B4-BE49-F238E27FC236}">
                <a16:creationId xmlns:a16="http://schemas.microsoft.com/office/drawing/2014/main" id="{43E5EE9A-0AD7-4C99-B43D-53BDB500D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798" t="9445" r="10756" b="11943"/>
          <a:stretch/>
        </p:blipFill>
        <p:spPr>
          <a:xfrm>
            <a:off x="8657234" y="1557020"/>
            <a:ext cx="2253249" cy="40358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A57591-23B0-4368-8C19-1943FC6EC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704" y="1069340"/>
            <a:ext cx="5202794" cy="62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474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715E3-18B9-45B7-8A16-FF0E02BA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1" y="417376"/>
            <a:ext cx="8893628" cy="784407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uk-UA" sz="4000" dirty="0">
                <a:solidFill>
                  <a:srgbClr val="FF725E"/>
                </a:solidFill>
                <a:cs typeface="Segoe UI Semilight" panose="020B0402040204020203" pitchFamily="34" charset="0"/>
              </a:rPr>
              <a:t>Опис структури прикладного застосунку</a:t>
            </a:r>
            <a:endParaRPr lang="ru-RU" sz="4000" dirty="0">
              <a:solidFill>
                <a:srgbClr val="FF725E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B5CF1E3-A795-4BF1-BFE9-75414175A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2" y="1695676"/>
            <a:ext cx="5038144" cy="43513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F0E4A-975C-467A-AEC6-E692178BE2E7}"/>
              </a:ext>
            </a:extLst>
          </p:cNvPr>
          <p:cNvSpPr txBox="1"/>
          <p:nvPr/>
        </p:nvSpPr>
        <p:spPr>
          <a:xfrm>
            <a:off x="6096000" y="2458692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</a:rPr>
              <a:t>Прикладний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застосунок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складається</a:t>
            </a:r>
            <a:r>
              <a:rPr lang="ru-RU" sz="2000" dirty="0">
                <a:solidFill>
                  <a:schemeClr val="bg1"/>
                </a:solidFill>
              </a:rPr>
              <a:t> з 6 </a:t>
            </a:r>
            <a:r>
              <a:rPr lang="ru-RU" sz="2000" dirty="0" err="1">
                <a:solidFill>
                  <a:schemeClr val="bg1"/>
                </a:solidFill>
              </a:rPr>
              <a:t>Layouts</a:t>
            </a:r>
            <a:r>
              <a:rPr lang="ru-RU" sz="2000" dirty="0">
                <a:solidFill>
                  <a:schemeClr val="bg1"/>
                </a:solidFill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</a:rPr>
              <a:t>•	</a:t>
            </a:r>
            <a:r>
              <a:rPr lang="ru-RU" sz="2000" dirty="0" err="1">
                <a:solidFill>
                  <a:schemeClr val="bg1"/>
                </a:solidFill>
              </a:rPr>
              <a:t>Splash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screen</a:t>
            </a:r>
            <a:r>
              <a:rPr lang="ru-RU" sz="2000" dirty="0">
                <a:solidFill>
                  <a:schemeClr val="bg1"/>
                </a:solidFill>
              </a:rPr>
              <a:t>;</a:t>
            </a:r>
          </a:p>
          <a:p>
            <a:r>
              <a:rPr lang="ru-RU" sz="2000" dirty="0">
                <a:solidFill>
                  <a:schemeClr val="bg1"/>
                </a:solidFill>
              </a:rPr>
              <a:t>•	</a:t>
            </a:r>
            <a:r>
              <a:rPr lang="ru-RU" sz="2000" dirty="0" err="1">
                <a:solidFill>
                  <a:schemeClr val="bg1"/>
                </a:solidFill>
              </a:rPr>
              <a:t>Layout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авторизації</a:t>
            </a:r>
            <a:r>
              <a:rPr lang="ru-RU" sz="2000" dirty="0">
                <a:solidFill>
                  <a:schemeClr val="bg1"/>
                </a:solidFill>
              </a:rPr>
              <a:t>;</a:t>
            </a:r>
          </a:p>
          <a:p>
            <a:r>
              <a:rPr lang="ru-RU" sz="2000" dirty="0">
                <a:solidFill>
                  <a:schemeClr val="bg1"/>
                </a:solidFill>
              </a:rPr>
              <a:t>•	</a:t>
            </a:r>
            <a:r>
              <a:rPr lang="ru-RU" sz="2000" dirty="0" err="1">
                <a:solidFill>
                  <a:schemeClr val="bg1"/>
                </a:solidFill>
              </a:rPr>
              <a:t>Layout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вибору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дії</a:t>
            </a:r>
            <a:r>
              <a:rPr lang="ru-RU" sz="2000" dirty="0">
                <a:solidFill>
                  <a:schemeClr val="bg1"/>
                </a:solidFill>
              </a:rPr>
              <a:t>;</a:t>
            </a:r>
          </a:p>
          <a:p>
            <a:r>
              <a:rPr lang="ru-RU" sz="2000" dirty="0">
                <a:solidFill>
                  <a:schemeClr val="bg1"/>
                </a:solidFill>
              </a:rPr>
              <a:t>•	</a:t>
            </a:r>
            <a:r>
              <a:rPr lang="ru-RU" sz="2000" dirty="0" err="1">
                <a:solidFill>
                  <a:schemeClr val="bg1"/>
                </a:solidFill>
              </a:rPr>
              <a:t>Layout</a:t>
            </a:r>
            <a:r>
              <a:rPr lang="ru-RU" sz="2000" dirty="0">
                <a:solidFill>
                  <a:schemeClr val="bg1"/>
                </a:solidFill>
              </a:rPr>
              <a:t> перегляду </a:t>
            </a:r>
            <a:r>
              <a:rPr lang="ru-RU" sz="2000" dirty="0" err="1">
                <a:solidFill>
                  <a:schemeClr val="bg1"/>
                </a:solidFill>
              </a:rPr>
              <a:t>редагування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профілю</a:t>
            </a:r>
            <a:r>
              <a:rPr lang="ru-RU" sz="2000" dirty="0">
                <a:solidFill>
                  <a:schemeClr val="bg1"/>
                </a:solidFill>
              </a:rPr>
              <a:t>;</a:t>
            </a:r>
          </a:p>
          <a:p>
            <a:r>
              <a:rPr lang="ru-RU" sz="2000" dirty="0">
                <a:solidFill>
                  <a:schemeClr val="bg1"/>
                </a:solidFill>
              </a:rPr>
              <a:t>•	</a:t>
            </a:r>
            <a:r>
              <a:rPr lang="ru-RU" sz="2000" dirty="0" err="1">
                <a:solidFill>
                  <a:schemeClr val="bg1"/>
                </a:solidFill>
              </a:rPr>
              <a:t>Layout</a:t>
            </a:r>
            <a:r>
              <a:rPr lang="ru-RU" sz="2000" dirty="0">
                <a:solidFill>
                  <a:schemeClr val="bg1"/>
                </a:solidFill>
              </a:rPr>
              <a:t> AR перегляду моделей</a:t>
            </a:r>
          </a:p>
          <a:p>
            <a:r>
              <a:rPr lang="ru-RU" sz="2000" dirty="0">
                <a:solidFill>
                  <a:schemeClr val="bg1"/>
                </a:solidFill>
              </a:rPr>
              <a:t>•	</a:t>
            </a:r>
            <a:r>
              <a:rPr lang="ru-RU" sz="2000" dirty="0" err="1">
                <a:solidFill>
                  <a:schemeClr val="bg1"/>
                </a:solidFill>
              </a:rPr>
              <a:t>Layout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завантаження</a:t>
            </a:r>
            <a:r>
              <a:rPr lang="ru-RU" sz="2000" dirty="0">
                <a:solidFill>
                  <a:schemeClr val="bg1"/>
                </a:solidFill>
              </a:rPr>
              <a:t> моделей до </a:t>
            </a:r>
            <a:r>
              <a:rPr lang="ru-RU" sz="2000" dirty="0" err="1">
                <a:solidFill>
                  <a:schemeClr val="bg1"/>
                </a:solidFill>
              </a:rPr>
              <a:t>Firebase</a:t>
            </a:r>
            <a:r>
              <a:rPr lang="ru-RU" sz="2000" dirty="0">
                <a:solidFill>
                  <a:schemeClr val="bg1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86858027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AE51D-411A-44EC-A5E2-76C2F1EC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8" y="312875"/>
            <a:ext cx="8175172" cy="771342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uk-UA" sz="4000" dirty="0">
                <a:solidFill>
                  <a:srgbClr val="FF725E"/>
                </a:solidFill>
                <a:cs typeface="Segoe UI Semilight" panose="020B0402040204020203" pitchFamily="34" charset="0"/>
              </a:rPr>
              <a:t>Головні переваги нашого застосунку</a:t>
            </a:r>
            <a:endParaRPr lang="ru-RU" sz="4000" dirty="0">
              <a:solidFill>
                <a:srgbClr val="FF725E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89B4E-F3A0-4AAC-9E47-B4F5703FC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51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uk-UA" sz="4000" dirty="0">
                <a:solidFill>
                  <a:schemeClr val="bg1"/>
                </a:solidFill>
              </a:rPr>
              <a:t>Майже повна відсутність конкуренції</a:t>
            </a:r>
          </a:p>
          <a:p>
            <a:pPr>
              <a:lnSpc>
                <a:spcPct val="150000"/>
              </a:lnSpc>
            </a:pPr>
            <a:r>
              <a:rPr lang="ru-RU" sz="4000" dirty="0" err="1">
                <a:solidFill>
                  <a:schemeClr val="bg1"/>
                </a:solidFill>
              </a:rPr>
              <a:t>Зрозумілий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інтерфейс</a:t>
            </a:r>
            <a:endParaRPr lang="ru-RU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4000" dirty="0" err="1">
                <a:solidFill>
                  <a:schemeClr val="bg1"/>
                </a:solidFill>
              </a:rPr>
              <a:t>Мінімальні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системні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вимоги</a:t>
            </a:r>
            <a:r>
              <a:rPr lang="ru-RU" sz="4000" dirty="0">
                <a:solidFill>
                  <a:schemeClr val="bg1"/>
                </a:solidFill>
              </a:rPr>
              <a:t> та простота </a:t>
            </a:r>
            <a:r>
              <a:rPr lang="ru-RU" sz="4000" dirty="0" err="1">
                <a:solidFill>
                  <a:schemeClr val="bg1"/>
                </a:solidFill>
              </a:rPr>
              <a:t>використання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38152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164b8a99-5713-46f9-8816-9c5c530fae9f" Revision="1" Stencil="System.MyShapes" StencilVersion="1.0"/>
</Control>
</file>

<file path=customXml/item2.xml><?xml version="1.0" encoding="utf-8"?>
<Control xmlns="http://schemas.microsoft.com/VisualStudio/2011/storyboarding/control">
  <Id Name="164b8a99-5713-46f9-8816-9c5c530fae9f" Revision="1" Stencil="System.MyShapes" StencilVersion="1.0"/>
</Control>
</file>

<file path=customXml/itemProps1.xml><?xml version="1.0" encoding="utf-8"?>
<ds:datastoreItem xmlns:ds="http://schemas.openxmlformats.org/officeDocument/2006/customXml" ds:itemID="{79A3DA46-2D2F-4041-8E11-31792D2EC5F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35436FA-F08D-46B3-90C6-B342F5E2E12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479</Words>
  <Application>Microsoft Office PowerPoint</Application>
  <PresentationFormat>Широкоэкранный</PresentationFormat>
  <Paragraphs>45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Курсова робота </vt:lpstr>
      <vt:lpstr>Чому саме каталог меблів?</vt:lpstr>
      <vt:lpstr>Аналіз предметної області</vt:lpstr>
      <vt:lpstr>Огляд існуючих аналогів</vt:lpstr>
      <vt:lpstr>Сучасні програмні засоби розробки </vt:lpstr>
      <vt:lpstr>Обґрунтування вибору  програмних засобів розробки</vt:lpstr>
      <vt:lpstr>Реалізація прикладного застосунку</vt:lpstr>
      <vt:lpstr>Опис структури прикладного застосунку</vt:lpstr>
      <vt:lpstr>Головні переваги нашого застосунку</vt:lpstr>
      <vt:lpstr>Висновки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 робота </dc:title>
  <dc:creator>Moroz Ded</dc:creator>
  <cp:lastModifiedBy>Moroz Ded</cp:lastModifiedBy>
  <cp:revision>4</cp:revision>
  <dcterms:created xsi:type="dcterms:W3CDTF">2021-12-01T19:11:02Z</dcterms:created>
  <dcterms:modified xsi:type="dcterms:W3CDTF">2021-12-01T21:51:05Z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